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319" r:id="rId4"/>
    <p:sldId id="285" r:id="rId5"/>
    <p:sldId id="258" r:id="rId6"/>
    <p:sldId id="259" r:id="rId7"/>
    <p:sldId id="287" r:id="rId8"/>
    <p:sldId id="286" r:id="rId9"/>
    <p:sldId id="257" r:id="rId10"/>
    <p:sldId id="288" r:id="rId11"/>
    <p:sldId id="292" r:id="rId12"/>
    <p:sldId id="289" r:id="rId13"/>
    <p:sldId id="260" r:id="rId14"/>
    <p:sldId id="293" r:id="rId15"/>
    <p:sldId id="290" r:id="rId16"/>
    <p:sldId id="291" r:id="rId17"/>
    <p:sldId id="284" r:id="rId18"/>
    <p:sldId id="294" r:id="rId19"/>
    <p:sldId id="264" r:id="rId20"/>
    <p:sldId id="265" r:id="rId21"/>
    <p:sldId id="266" r:id="rId22"/>
    <p:sldId id="275" r:id="rId23"/>
    <p:sldId id="267" r:id="rId24"/>
    <p:sldId id="268" r:id="rId25"/>
    <p:sldId id="269" r:id="rId26"/>
    <p:sldId id="270" r:id="rId27"/>
    <p:sldId id="271" r:id="rId28"/>
    <p:sldId id="272" r:id="rId29"/>
    <p:sldId id="320" r:id="rId30"/>
    <p:sldId id="283" r:id="rId31"/>
    <p:sldId id="273" r:id="rId32"/>
    <p:sldId id="274" r:id="rId33"/>
    <p:sldId id="315" r:id="rId34"/>
    <p:sldId id="276" r:id="rId35"/>
    <p:sldId id="277" r:id="rId36"/>
    <p:sldId id="316" r:id="rId37"/>
    <p:sldId id="278" r:id="rId38"/>
    <p:sldId id="317" r:id="rId39"/>
    <p:sldId id="279" r:id="rId40"/>
    <p:sldId id="318" r:id="rId41"/>
    <p:sldId id="280" r:id="rId42"/>
    <p:sldId id="282" r:id="rId43"/>
    <p:sldId id="312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3" r:id="rId61"/>
    <p:sldId id="314" r:id="rId6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9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285720" y="214290"/>
            <a:ext cx="8572560" cy="6429420"/>
          </a:xfrm>
          <a:prstGeom prst="roundRect">
            <a:avLst/>
          </a:prstGeom>
          <a:solidFill>
            <a:srgbClr val="FFFFFF">
              <a:alpha val="52157"/>
            </a:srgbClr>
          </a:solidFill>
          <a:ln w="76200">
            <a:solidFill>
              <a:schemeClr val="accent5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4572008"/>
            <a:ext cx="1495868" cy="1981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C6964-1BFC-41EF-B1FA-84123BA60792}" type="datetimeFigureOut">
              <a:rPr lang="ru-RU" smtClean="0"/>
              <a:pPr/>
              <a:t>08.10.2015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071802" y="649287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D4905-8C05-4F6E-B649-698EA6F1AA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C6964-1BFC-41EF-B1FA-84123BA60792}" type="datetimeFigureOut">
              <a:rPr lang="ru-RU" smtClean="0"/>
              <a:pPr/>
              <a:t>08.10.2015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071802" y="649287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D4905-8C05-4F6E-B649-698EA6F1AA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C6964-1BFC-41EF-B1FA-84123BA60792}" type="datetimeFigureOut">
              <a:rPr lang="ru-RU" smtClean="0"/>
              <a:pPr/>
              <a:t>08.10.2015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071802" y="649287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D4905-8C05-4F6E-B649-698EA6F1AA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 userDrawn="1"/>
        </p:nvSpPr>
        <p:spPr>
          <a:xfrm>
            <a:off x="285720" y="214290"/>
            <a:ext cx="8572560" cy="6429420"/>
          </a:xfrm>
          <a:prstGeom prst="roundRect">
            <a:avLst/>
          </a:prstGeom>
          <a:solidFill>
            <a:srgbClr val="FFFFFF">
              <a:alpha val="52157"/>
            </a:srgbClr>
          </a:solidFill>
          <a:ln w="76200">
            <a:solidFill>
              <a:schemeClr val="accent5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3714752"/>
            <a:ext cx="1230515" cy="283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215206" y="1785926"/>
            <a:ext cx="1646221" cy="2008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C6964-1BFC-41EF-B1FA-84123BA60792}" type="datetimeFigureOut">
              <a:rPr lang="ru-RU" smtClean="0"/>
              <a:pPr/>
              <a:t>08.10.2015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071802" y="649287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D4905-8C05-4F6E-B649-698EA6F1AA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C6964-1BFC-41EF-B1FA-84123BA60792}" type="datetimeFigureOut">
              <a:rPr lang="ru-RU" smtClean="0"/>
              <a:pPr/>
              <a:t>08.10.2015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071802" y="649287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D4905-8C05-4F6E-B649-698EA6F1AA3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Скругленный прямоугольник 6"/>
          <p:cNvSpPr/>
          <p:nvPr userDrawn="1"/>
        </p:nvSpPr>
        <p:spPr>
          <a:xfrm>
            <a:off x="285720" y="214290"/>
            <a:ext cx="8572560" cy="6429420"/>
          </a:xfrm>
          <a:prstGeom prst="roundRect">
            <a:avLst/>
          </a:prstGeom>
          <a:solidFill>
            <a:srgbClr val="FFFFFF">
              <a:alpha val="52157"/>
            </a:srgbClr>
          </a:solidFill>
          <a:ln w="76200">
            <a:solidFill>
              <a:schemeClr val="accent5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4572008"/>
            <a:ext cx="1495868" cy="1981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429520" y="3929066"/>
            <a:ext cx="1106471" cy="2548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C6964-1BFC-41EF-B1FA-84123BA60792}" type="datetimeFigureOut">
              <a:rPr lang="ru-RU" smtClean="0"/>
              <a:pPr/>
              <a:t>08.10.2015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71802" y="649287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D4905-8C05-4F6E-B649-698EA6F1AA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C6964-1BFC-41EF-B1FA-84123BA60792}" type="datetimeFigureOut">
              <a:rPr lang="ru-RU" smtClean="0"/>
              <a:pPr/>
              <a:t>08.10.2015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71802" y="649287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D4905-8C05-4F6E-B649-698EA6F1AA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C6964-1BFC-41EF-B1FA-84123BA60792}" type="datetimeFigureOut">
              <a:rPr lang="ru-RU" smtClean="0"/>
              <a:pPr/>
              <a:t>08.10.2015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071802" y="649287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D4905-8C05-4F6E-B649-698EA6F1AA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C6964-1BFC-41EF-B1FA-84123BA60792}" type="datetimeFigureOut">
              <a:rPr lang="ru-RU" smtClean="0"/>
              <a:pPr/>
              <a:t>08.10.2015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071802" y="649287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D4905-8C05-4F6E-B649-698EA6F1AA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C6964-1BFC-41EF-B1FA-84123BA60792}" type="datetimeFigureOut">
              <a:rPr lang="ru-RU" smtClean="0"/>
              <a:pPr/>
              <a:t>08.10.2015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71802" y="649287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D4905-8C05-4F6E-B649-698EA6F1AA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C6964-1BFC-41EF-B1FA-84123BA60792}" type="datetimeFigureOut">
              <a:rPr lang="ru-RU" smtClean="0"/>
              <a:pPr/>
              <a:t>08.10.2015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71802" y="649287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D4905-8C05-4F6E-B649-698EA6F1AA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 userDrawn="1"/>
        </p:nvSpPr>
        <p:spPr>
          <a:xfrm>
            <a:off x="2643174" y="6550223"/>
            <a:ext cx="39290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 err="1" smtClean="0"/>
              <a:t>Блог</a:t>
            </a:r>
            <a:r>
              <a:rPr lang="ru-RU" sz="1400" dirty="0" smtClean="0"/>
              <a:t> </a:t>
            </a:r>
            <a:r>
              <a:rPr lang="en-US" sz="1400" dirty="0" smtClean="0"/>
              <a:t>http://ton64ton.blogspot.ru/</a:t>
            </a:r>
            <a:endParaRPr lang="ru-RU" sz="1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1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215206" y="1785926"/>
            <a:ext cx="1646221" cy="2008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3C6964-1BFC-41EF-B1FA-84123BA60792}" type="datetimeFigureOut">
              <a:rPr lang="ru-RU" smtClean="0"/>
              <a:pPr/>
              <a:t>08.10.2015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5D4905-8C05-4F6E-B649-698EA6F1AA36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15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3714752"/>
            <a:ext cx="1230515" cy="283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35.png"/><Relationship Id="rId4" Type="http://schemas.openxmlformats.org/officeDocument/2006/relationships/image" Target="../media/image2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slide" Target="slide2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im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14678" y="285728"/>
            <a:ext cx="3385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 </a:t>
            </a:r>
            <a:endParaRPr lang="ru-RU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7624" y="476672"/>
            <a:ext cx="7143800" cy="286232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Правила безопасности для пешеходов</a:t>
            </a:r>
            <a:endParaRPr lang="ru-RU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925-960x5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23928" y="1"/>
            <a:ext cx="5220072" cy="258532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Пешеходы должны пересекать проезжую часть по пешеходным переходам, в том числе по подземным и надземным, а при их отсутствии — на перекрестках по линии тротуаров или обочин.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im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 descr="02labvvju121943976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2564904"/>
            <a:ext cx="5328592" cy="4000367"/>
          </a:xfrm>
          <a:prstGeom prst="rect">
            <a:avLst/>
          </a:prstGeom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" name="TextBox 2"/>
          <p:cNvSpPr txBox="1"/>
          <p:nvPr/>
        </p:nvSpPr>
        <p:spPr>
          <a:xfrm>
            <a:off x="3491880" y="404664"/>
            <a:ext cx="5040560" cy="1200329"/>
          </a:xfrm>
          <a:prstGeom prst="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Ожидать автобус, троллейбус и трамвай можно только на посадочных площадках (на тротуарах, на обочине дороги).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07724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31640" y="1124744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899592" y="620688"/>
            <a:ext cx="7992888" cy="4536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dirty="0" smtClean="0"/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местах, где движение регулируется, пешеходы должны руководствоваться сигналами регулировщика или пешеходного светофора, а при его отсутствии — транспортного светофора.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 нерегулируемых пешеходных переходах пешеходы могут выходить на проезжую часть после того, как оценят расстояние до приближающихся транспортных средств, их скорость и убедятся, что переход будет для них безопасен. </a:t>
            </a:r>
          </a:p>
          <a:p>
            <a:pPr>
              <a:buFont typeface="Wingdings" pitchFamily="2" charset="2"/>
              <a:buChar char="Ø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При пересечении проезжей части вне пешеходного перехода пешеходы, кроме того, не должны создавать помех для движения транспортных средств и выходить из-за стоящего транспортного средства или иного препятствия, ограничивающего обзорность, не убедившись в отсутствии приближающихся транспортных средств.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nGajke_07PQ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3860800"/>
          </a:xfrm>
          <a:prstGeom prst="rect">
            <a:avLst/>
          </a:prstGeom>
        </p:spPr>
      </p:pic>
      <p:pic>
        <p:nvPicPr>
          <p:cNvPr id="3" name="Рисунок 2" descr="1384904765-1-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284984"/>
            <a:ext cx="9144000" cy="35730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30387_html_7fca5a9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841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70346aaee566bd7e522cfe834c2438a_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1"/>
          <p:cNvSpPr txBox="1">
            <a:spLocks/>
          </p:cNvSpPr>
          <p:nvPr/>
        </p:nvSpPr>
        <p:spPr>
          <a:xfrm>
            <a:off x="467544" y="692696"/>
            <a:ext cx="8229600" cy="3960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Выйдя на проезжую часть, пешеходы не должны задерживаться или останавливаться, если это не связано с обеспечением безопасности движения.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Пешеходы, не успевшие закончить переход, должны остановиться на линии, разделяющей транспортные потоки противоположных направлений.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Продолжать переход можно лишь убедившись в безопасности дальнейшего движения и с учетом сигнала светофора (регулировщика).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Рисунок 2" descr="8ef775924f2d082d3842e674392679a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6016" y="4149080"/>
            <a:ext cx="3333750" cy="2295525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44824"/>
            <a:ext cx="7772400" cy="2376265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«Разрешается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или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запрещается»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C:\Users\User\Desktop\ЦОР 2010Г\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43733">
            <a:off x="6871439" y="719990"/>
            <a:ext cx="1103854" cy="1606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C:\Users\User\Desktop\ЦОР 2010Г\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9718046">
            <a:off x="983003" y="2787658"/>
            <a:ext cx="979488" cy="142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C:\Users\User\Desktop\ЦОР 2010Г\444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254700">
            <a:off x="6801419" y="4343857"/>
            <a:ext cx="940392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C:\Users\User\Desktop\ЦОР 2010Г\444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796708">
            <a:off x="2006260" y="595783"/>
            <a:ext cx="1016301" cy="1478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31640" y="1124744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99592" y="692696"/>
            <a:ext cx="5040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Идти толпой по тротуару … 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75656" y="2420888"/>
            <a:ext cx="4032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Перебегать дорогу…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5576" y="4221088"/>
            <a:ext cx="6120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Переходить дорогу на зеленый свет …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644008" y="1340768"/>
            <a:ext cx="298515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Запрещается!</a:t>
            </a:r>
            <a:endParaRPr lang="ru-RU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788024" y="2924944"/>
            <a:ext cx="298515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Запрещается!</a:t>
            </a:r>
            <a:endParaRPr lang="ru-RU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796136" y="4941168"/>
            <a:ext cx="238193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Разрешается!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0" grpId="0"/>
      <p:bldP spid="12" grpId="0"/>
      <p:bldP spid="13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1772816"/>
            <a:ext cx="7772400" cy="2448271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нашем городе большом</a:t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каждом доме </a:t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Люди знают, люди помнят</a:t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Важный жизненный закон.</a:t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Пешеходам помогает и водителям везде,</a:t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закон тот называют сокращенно ...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70212" y="620688"/>
            <a:ext cx="62438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Отгадайте загадку!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46989" y="4365104"/>
            <a:ext cx="16946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ПДД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79712" y="836712"/>
            <a:ext cx="5472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Выбегать на проезжую часть …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15816" y="1556792"/>
            <a:ext cx="298515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Запрещается!</a:t>
            </a:r>
            <a:endParaRPr lang="ru-RU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576" y="2348880"/>
            <a:ext cx="7272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Уважать правила дорожного движения …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03848" y="3068960"/>
            <a:ext cx="238193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Разрешается!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75856" y="4797152"/>
            <a:ext cx="238193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Разрешается!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15616" y="4005064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Помогать пожилым людям переходить улицу …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tuzijate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31640" y="2060848"/>
            <a:ext cx="672754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Молодцы!!!</a:t>
            </a:r>
            <a:endParaRPr lang="ru-RU" sz="9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2276872"/>
            <a:ext cx="7772400" cy="1500187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Что за знак спрятался </a:t>
            </a:r>
          </a:p>
          <a:p>
            <a:pPr algn="ctr"/>
            <a:r>
              <a:rPr lang="ru-RU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стихах?</a:t>
            </a:r>
            <a:endParaRPr lang="ru-RU" sz="5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764704"/>
            <a:ext cx="6400800" cy="175260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 за знак такой стоит?</a:t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Стоп – машинам он велит.</a:t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Пешеход, идите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смело,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полоскам черно – белым. 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загруженное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15816" y="2924944"/>
            <a:ext cx="3361556" cy="33615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39552" y="476673"/>
            <a:ext cx="8136904" cy="2376263"/>
          </a:xfrm>
        </p:spPr>
        <p:txBody>
          <a:bodyPr/>
          <a:lstStyle/>
          <a:p>
            <a:pPr algn="ctr"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Посмотрите, мальчик Федя</a:t>
            </a:r>
            <a:br>
              <a:rPr lang="ru-RU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Едет на велосипеде</a:t>
            </a:r>
            <a:br>
              <a:rPr lang="ru-RU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Отгадайте, отчего же</a:t>
            </a:r>
            <a:br>
              <a:rPr lang="ru-RU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Недовольство у прохожих?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f87a93f99a268ca70dc743a99c13ad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99792" y="2636912"/>
            <a:ext cx="3765798" cy="37657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404664"/>
            <a:ext cx="7772400" cy="1932235"/>
          </a:xfrm>
        </p:spPr>
        <p:txBody>
          <a:bodyPr>
            <a:noAutofit/>
          </a:bodyPr>
          <a:lstStyle/>
          <a:p>
            <a:pPr algn="ctr"/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Заболел живот у Тома,</a:t>
            </a:r>
            <a:b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дойти ему до 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дома.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ситуации такой</a:t>
            </a:r>
            <a:b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Нужно знак найти, какой? </a:t>
            </a:r>
            <a:endParaRPr lang="ru-RU" sz="3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7_1_punkt_meditsinskoj_pomoshh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5856" y="2492896"/>
            <a:ext cx="2592288" cy="38884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476672"/>
            <a:ext cx="6400800" cy="175260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этом месте, как ни странно,</a:t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Ждут чего – то постоянно.</a:t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Кто – то сидя, кто – то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стоя.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 за место здесь такое? 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4ggVPpJB8f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7824" y="2276872"/>
            <a:ext cx="2880988" cy="428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836712"/>
            <a:ext cx="7772400" cy="1500187"/>
          </a:xfrm>
        </p:spPr>
        <p:txBody>
          <a:bodyPr>
            <a:noAutofit/>
          </a:bodyPr>
          <a:lstStyle/>
          <a:p>
            <a:pPr algn="ctr"/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синем круге пешеход –</a:t>
            </a:r>
            <a:b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торопится, идет!</a:t>
            </a:r>
            <a:b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Дорожка безопасна,</a:t>
            </a:r>
            <a:b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Здесь ему не страшно! </a:t>
            </a:r>
            <a:endParaRPr lang="ru-RU" sz="3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4.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1800" y="2636912"/>
            <a:ext cx="3384376" cy="33843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7584" y="836712"/>
            <a:ext cx="7772400" cy="1500187"/>
          </a:xfrm>
        </p:spPr>
        <p:txBody>
          <a:bodyPr>
            <a:noAutofit/>
          </a:bodyPr>
          <a:lstStyle/>
          <a:p>
            <a:pPr algn="ctr"/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200" dirty="0" smtClean="0"/>
              <a:t> 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дождь и в ясную погоду - </a:t>
            </a:r>
            <a:b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Здесь не ходят пешеходы. </a:t>
            </a:r>
            <a:b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Говорит им знак одно:</a:t>
            </a:r>
            <a:b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"Вам ходить запрещено!"</a:t>
            </a:r>
            <a:r>
              <a:rPr lang="ru-RU" sz="3200" dirty="0" smtClean="0"/>
              <a:t> </a:t>
            </a:r>
            <a:endParaRPr lang="ru-RU" sz="3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0010-026-Kakoj-znak-lishnij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27784" y="2492896"/>
            <a:ext cx="3960440" cy="3960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640" y="2348880"/>
            <a:ext cx="6192687" cy="165618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ascadeDown">
              <a:avLst/>
            </a:prstTxWarp>
            <a:spAutoFit/>
          </a:bodyPr>
          <a:lstStyle/>
          <a:p>
            <a:pPr algn="ctr"/>
            <a:r>
              <a:rPr lang="ru-RU" sz="5400" b="1" cap="all" spc="0" dirty="0" smtClean="0">
                <a:ln w="57150" cmpd="sng">
                  <a:solidFill>
                    <a:srgbClr val="00206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Так держать!</a:t>
            </a:r>
            <a:endParaRPr lang="ru-RU" sz="5400" b="1" cap="all" spc="0" dirty="0">
              <a:ln w="57150" cmpd="sng">
                <a:solidFill>
                  <a:srgbClr val="002060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DF13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4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4825382" cy="3501008"/>
          </a:xfrm>
          <a:prstGeom prst="rect">
            <a:avLst/>
          </a:prstGeom>
        </p:spPr>
      </p:pic>
      <p:pic>
        <p:nvPicPr>
          <p:cNvPr id="5" name="Рисунок 4" descr="208-5-pravila-dorozhnogo-dvizheniya-detyam-kartin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3968" y="3595704"/>
            <a:ext cx="4860032" cy="3262296"/>
          </a:xfrm>
          <a:prstGeom prst="rect">
            <a:avLst/>
          </a:prstGeom>
        </p:spPr>
      </p:pic>
      <p:pic>
        <p:nvPicPr>
          <p:cNvPr id="6" name="Рисунок 5" descr="794132ad7d9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0"/>
            <a:ext cx="4355976" cy="3609807"/>
          </a:xfrm>
          <a:prstGeom prst="rect">
            <a:avLst/>
          </a:prstGeom>
        </p:spPr>
      </p:pic>
      <p:pic>
        <p:nvPicPr>
          <p:cNvPr id="7" name="Рисунок 6" descr="img1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501009"/>
            <a:ext cx="4860032" cy="33569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F:\!CKAЧKA!\9b0a7a3fa41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980728"/>
            <a:ext cx="4643437" cy="464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C:\Users\User\Desktop\ЦОР 2010Г\444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764704"/>
            <a:ext cx="1571625" cy="228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C:\Users\User\Desktop\ЦОР 2010Г\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8944677">
            <a:off x="1186037" y="3640517"/>
            <a:ext cx="979488" cy="142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C:\Users\User\Desktop\ЦОР 2010Г\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1052736"/>
            <a:ext cx="1547813" cy="225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C:\Users\User\Desktop\ЦОР 2010Г\444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88224" y="4221088"/>
            <a:ext cx="879475" cy="127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2060848"/>
            <a:ext cx="7488832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 какой цифрой правильно расположены сигналы светофора?</a:t>
            </a:r>
            <a:endParaRPr lang="ru-RU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476672"/>
            <a:ext cx="2347913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548680"/>
            <a:ext cx="2274888" cy="331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620688"/>
            <a:ext cx="2347912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691680" y="4221088"/>
            <a:ext cx="862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9600" b="1" dirty="0"/>
              <a:t>1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4283968" y="4221088"/>
            <a:ext cx="862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9600" b="1" dirty="0"/>
              <a:t>2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7019925" y="4292600"/>
            <a:ext cx="862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9600" b="1" dirty="0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3203848" y="1556792"/>
            <a:ext cx="2347913" cy="4940126"/>
            <a:chOff x="3131840" y="620688"/>
            <a:chExt cx="2347913" cy="5300166"/>
          </a:xfrm>
        </p:grpSpPr>
        <p:pic>
          <p:nvPicPr>
            <p:cNvPr id="4" name="Picture 4" descr="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131840" y="620688"/>
              <a:ext cx="2347913" cy="32400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Text Box 7"/>
            <p:cNvSpPr txBox="1">
              <a:spLocks noChangeArrowheads="1"/>
            </p:cNvSpPr>
            <p:nvPr/>
          </p:nvSpPr>
          <p:spPr bwMode="auto">
            <a:xfrm>
              <a:off x="3851920" y="4365104"/>
              <a:ext cx="862013" cy="1555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9600" b="1" dirty="0"/>
                <a:t>1</a:t>
              </a: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1331640" y="476672"/>
            <a:ext cx="64208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Правильный ответ: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Какой цифрой обозначен знак “Пешеходный переход”? 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980728"/>
            <a:ext cx="2357438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 descr="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980728"/>
            <a:ext cx="2495550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 descr="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980728"/>
            <a:ext cx="2522537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475656" y="3933056"/>
            <a:ext cx="862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9600" b="1" dirty="0"/>
              <a:t>1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4283968" y="3933056"/>
            <a:ext cx="862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9600" b="1" dirty="0"/>
              <a:t>2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6732240" y="3933056"/>
            <a:ext cx="862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9600" b="1" dirty="0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3275856" y="1988840"/>
            <a:ext cx="2495550" cy="4508078"/>
            <a:chOff x="3419872" y="980728"/>
            <a:chExt cx="2495550" cy="4508078"/>
          </a:xfrm>
        </p:grpSpPr>
        <p:pic>
          <p:nvPicPr>
            <p:cNvPr id="4" name="Picture 8" descr="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419872" y="980728"/>
              <a:ext cx="2495550" cy="23764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Text Box 6"/>
            <p:cNvSpPr txBox="1">
              <a:spLocks noChangeArrowheads="1"/>
            </p:cNvSpPr>
            <p:nvPr/>
          </p:nvSpPr>
          <p:spPr bwMode="auto">
            <a:xfrm>
              <a:off x="4283968" y="3933056"/>
              <a:ext cx="862012" cy="1555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9600" b="1" dirty="0"/>
                <a:t>2</a:t>
              </a: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1322250" y="692696"/>
            <a:ext cx="64208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Правильный ответ: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31640" y="692696"/>
            <a:ext cx="64208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Правильный ответ: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620688"/>
            <a:ext cx="7772400" cy="1500187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4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Кто идет правильно: </a:t>
            </a:r>
          </a:p>
          <a:p>
            <a:pPr algn="ctr"/>
            <a:r>
              <a:rPr lang="ru-RU" sz="4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бабушка или внук? </a:t>
            </a:r>
            <a:endParaRPr lang="ru-RU" sz="4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 descr="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2348880"/>
            <a:ext cx="3816424" cy="2407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475656" y="2780928"/>
            <a:ext cx="411163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9600" b="1" dirty="0"/>
              <a:t>1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6804248" y="2780928"/>
            <a:ext cx="785813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9600" b="1" dirty="0"/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331640" y="692696"/>
            <a:ext cx="64208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Правильный ответ: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971600" y="2492896"/>
            <a:ext cx="7344816" cy="2905294"/>
            <a:chOff x="971600" y="2492896"/>
            <a:chExt cx="7344816" cy="2905294"/>
          </a:xfrm>
        </p:grpSpPr>
        <p:sp>
          <p:nvSpPr>
            <p:cNvPr id="7" name="TextBox 6"/>
            <p:cNvSpPr txBox="1"/>
            <p:nvPr/>
          </p:nvSpPr>
          <p:spPr>
            <a:xfrm>
              <a:off x="971600" y="2492896"/>
              <a:ext cx="73448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Идти нужно навстречу движущемуся транспорту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Text Box 3"/>
            <p:cNvSpPr txBox="1">
              <a:spLocks noChangeArrowheads="1"/>
            </p:cNvSpPr>
            <p:nvPr/>
          </p:nvSpPr>
          <p:spPr bwMode="auto">
            <a:xfrm>
              <a:off x="3707904" y="3212976"/>
              <a:ext cx="1656184" cy="2185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9600" b="1" dirty="0" smtClean="0"/>
                <a:t>2</a:t>
              </a:r>
            </a:p>
            <a:p>
              <a:pPr algn="ctr"/>
              <a:r>
                <a:rPr lang="ru-RU" sz="4000" b="1" dirty="0" smtClean="0">
                  <a:latin typeface="Times New Roman" pitchFamily="18" charset="0"/>
                  <a:cs typeface="Times New Roman" pitchFamily="18" charset="0"/>
                </a:rPr>
                <a:t>внук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88640"/>
            <a:ext cx="7772400" cy="1470025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Переходя дорогу, куда нужно посмотреть сначала, куда потом?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7" descr="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484784"/>
            <a:ext cx="6457950" cy="382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WordArt 8"/>
          <p:cNvSpPr>
            <a:spLocks noChangeArrowheads="1" noChangeShapeType="1" noTextEdit="1"/>
          </p:cNvSpPr>
          <p:nvPr/>
        </p:nvSpPr>
        <p:spPr bwMode="auto">
          <a:xfrm>
            <a:off x="395536" y="3284984"/>
            <a:ext cx="3500437" cy="78581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66CC"/>
                </a:solidFill>
                <a:latin typeface="Impact"/>
              </a:rPr>
              <a:t>налево</a:t>
            </a:r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66CC"/>
                </a:solidFill>
                <a:latin typeface="Impact"/>
              </a:rPr>
              <a:t>, направо</a:t>
            </a:r>
            <a:endParaRPr lang="ru-RU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66CC"/>
              </a:solidFill>
              <a:latin typeface="Impact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547664" y="4005064"/>
            <a:ext cx="862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9600" b="1" dirty="0"/>
              <a:t>1</a:t>
            </a:r>
          </a:p>
        </p:txBody>
      </p:sp>
      <p:sp>
        <p:nvSpPr>
          <p:cNvPr id="7" name="WordArt 9"/>
          <p:cNvSpPr>
            <a:spLocks noChangeArrowheads="1" noChangeShapeType="1" noTextEdit="1"/>
          </p:cNvSpPr>
          <p:nvPr/>
        </p:nvSpPr>
        <p:spPr bwMode="auto">
          <a:xfrm>
            <a:off x="4572000" y="4221088"/>
            <a:ext cx="3678238" cy="84931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6600FF"/>
                </a:solidFill>
                <a:latin typeface="Impact"/>
              </a:rPr>
              <a:t>направо</a:t>
            </a:r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6600FF"/>
                </a:solidFill>
                <a:latin typeface="Impact"/>
              </a:rPr>
              <a:t>, налево</a:t>
            </a:r>
            <a:endParaRPr lang="ru-RU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6600FF"/>
              </a:solidFill>
              <a:latin typeface="Impact"/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6444208" y="4869160"/>
            <a:ext cx="862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9600" b="1" dirty="0"/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6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737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2771800" y="2996952"/>
            <a:ext cx="3500437" cy="2563862"/>
            <a:chOff x="2771800" y="2996952"/>
            <a:chExt cx="3500437" cy="2563862"/>
          </a:xfrm>
        </p:grpSpPr>
        <p:sp>
          <p:nvSpPr>
            <p:cNvPr id="4" name="WordArt 8"/>
            <p:cNvSpPr>
              <a:spLocks noChangeArrowheads="1" noChangeShapeType="1" noTextEdit="1"/>
            </p:cNvSpPr>
            <p:nvPr/>
          </p:nvSpPr>
          <p:spPr bwMode="auto">
            <a:xfrm>
              <a:off x="2771800" y="2996952"/>
              <a:ext cx="3500437" cy="785812"/>
            </a:xfrm>
            <a:prstGeom prst="rect">
              <a:avLst/>
            </a:prstGeom>
          </p:spPr>
          <p:txBody>
            <a:bodyPr wrap="none" fromWordArt="1">
              <a:prstTxWarp prst="textDeflate">
                <a:avLst>
                  <a:gd name="adj" fmla="val 26227"/>
                </a:avLst>
              </a:prstTxWarp>
            </a:bodyPr>
            <a:lstStyle/>
            <a:p>
              <a:pPr algn="ctr"/>
              <a:r>
                <a:rPr lang="ru-RU" sz="36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66CC"/>
                  </a:solidFill>
                  <a:latin typeface="Impact"/>
                </a:rPr>
                <a:t>налево</a:t>
              </a:r>
              <a:r>
                <a:rPr lang="ru-RU" sz="3600" kern="10" dirty="0" smtClean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66CC"/>
                  </a:solidFill>
                  <a:latin typeface="Impact"/>
                </a:rPr>
                <a:t>, направо</a:t>
              </a:r>
              <a:endPara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66CC"/>
                </a:solidFill>
                <a:latin typeface="Impact"/>
              </a:endParaRPr>
            </a:p>
          </p:txBody>
        </p:sp>
        <p:sp>
          <p:nvSpPr>
            <p:cNvPr id="5" name="Text Box 2"/>
            <p:cNvSpPr txBox="1">
              <a:spLocks noChangeArrowheads="1"/>
            </p:cNvSpPr>
            <p:nvPr/>
          </p:nvSpPr>
          <p:spPr bwMode="auto">
            <a:xfrm>
              <a:off x="3995936" y="4005064"/>
              <a:ext cx="862013" cy="1555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9600" b="1" dirty="0"/>
                <a:t>1</a:t>
              </a:r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1331640" y="692696"/>
            <a:ext cx="64208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Правильный ответ: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0"/>
            <a:ext cx="7772400" cy="1500187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Где разрешается ожидать троллейбус, автобус?</a:t>
            </a:r>
            <a:endParaRPr lang="ru-RU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1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484784"/>
            <a:ext cx="2981325" cy="360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4" y="2060848"/>
            <a:ext cx="3000375" cy="358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2924944"/>
            <a:ext cx="3000375" cy="360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/>
          <p:cNvSpPr txBox="1">
            <a:spLocks/>
          </p:cNvSpPr>
          <p:nvPr/>
        </p:nvSpPr>
        <p:spPr>
          <a:xfrm>
            <a:off x="683568" y="548680"/>
            <a:ext cx="7772400" cy="150018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Что делать, если дерево  мешает рассмотреть дорогу? Как быть?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44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Рисунок 1">
            <a:hlinkClick r:id="" action="ppaction://noaction"/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708920"/>
            <a:ext cx="28067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2">
            <a:hlinkClick r:id="" action="ppaction://noaction"/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2708920"/>
            <a:ext cx="2849563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3">
            <a:hlinkClick r:id="" action="ppaction://noaction"/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2708920"/>
            <a:ext cx="2697162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611560" y="1628800"/>
            <a:ext cx="79208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Назовите ошибки, которые допустил мальчик?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68854" y="1412776"/>
            <a:ext cx="8193204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Пешеходные переходы </a:t>
            </a:r>
          </a:p>
          <a:p>
            <a:pPr algn="ctr"/>
            <a:r>
              <a:rPr lang="ru-RU" sz="5400" b="1" i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в </a:t>
            </a:r>
          </a:p>
          <a:p>
            <a:pPr algn="ctr"/>
            <a:r>
              <a:rPr lang="ru-RU" sz="5400" b="1" i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разных городах мира</a:t>
            </a:r>
            <a:endParaRPr lang="ru-RU" sz="5400" b="1" i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a6430_59aee105_ori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ylqdzs2g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F5C8J34UI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"/>
            <a:ext cx="9144000" cy="6858001"/>
          </a:xfrm>
          <a:prstGeom prst="rect">
            <a:avLst/>
          </a:prstGeom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84" y="-1"/>
            <a:ext cx="9139316" cy="6861517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7a50385e946b5d2ba4c46179f91168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0d05896263863498301cb7c93a0f25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31640" y="1124744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83568" y="332656"/>
            <a:ext cx="777686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1333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Правила дорожного движения </a:t>
            </a:r>
          </a:p>
          <a:p>
            <a:pPr lvl="0" indent="1333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для пешеходов</a:t>
            </a:r>
          </a:p>
          <a:p>
            <a:pPr lvl="0" indent="133350" algn="ctr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Пешеходы должны двигаться по тротуарам или пешеходным дорожкам, а при их отсутствии — по обочинам.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При отсутствии тротуаров, пешеходных дорожек или обочин, а также в случае невозможности двигаться по ним пешеходы могут двигаться по велосипедной дорожке или идти в один ряд по краю проезжей части (на дорогах с разделительной полосой — по внешнему краю проезжей части).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8ed3ef8214208e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2ltnH0GCc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3327400"/>
          </a:xfrm>
          <a:prstGeom prst="rect">
            <a:avLst/>
          </a:prstGeom>
        </p:spPr>
      </p:pic>
      <p:pic>
        <p:nvPicPr>
          <p:cNvPr id="3" name="Рисунок 2" descr="CustomCrosswalksforNorthHollywood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3284984"/>
            <a:ext cx="4764021" cy="3573016"/>
          </a:xfrm>
          <a:prstGeom prst="rect">
            <a:avLst/>
          </a:prstGeom>
        </p:spPr>
      </p:pic>
      <p:pic>
        <p:nvPicPr>
          <p:cNvPr id="4" name="Рисунок 3" descr="Dn226TO-HX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55408" y="3045470"/>
            <a:ext cx="5088592" cy="381253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ir-zebra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j6h039CI6g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4694" y="0"/>
            <a:ext cx="9153388" cy="685800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c-donalds-walk-pedestrians-zebr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NZZEdSP5-o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dRTGHGV8n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04" y="0"/>
            <a:ext cx="9111996" cy="6858000"/>
          </a:xfrm>
          <a:prstGeom prst="rect">
            <a:avLst/>
          </a:prstGeom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4k7Xas276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517"/>
            <a:ext cx="9144000" cy="6850966"/>
          </a:xfrm>
          <a:prstGeom prst="rect">
            <a:avLst/>
          </a:prstGeom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pR7uKwEI-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944" y="0"/>
            <a:ext cx="9146944" cy="6858000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y2nPqClRB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84" y="-3517"/>
            <a:ext cx="9139316" cy="6861517"/>
          </a:xfrm>
          <a:prstGeom prst="rect">
            <a:avLst/>
          </a:prstGeom>
        </p:spPr>
      </p:pic>
      <p:pic>
        <p:nvPicPr>
          <p:cNvPr id="3" name="Рисунок 2" descr="u2418p1t1d17130141f21dt2009020207333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171950"/>
            <a:ext cx="4286250" cy="2686050"/>
          </a:xfrm>
          <a:prstGeom prst="rect">
            <a:avLst/>
          </a:prstGeom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55576" y="620688"/>
            <a:ext cx="784887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Безопасность пешехода на дороге</a:t>
            </a:r>
          </a:p>
          <a:p>
            <a:pPr algn="ctr"/>
            <a:endParaRPr lang="ru-RU" sz="2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При движении по краю проезжей части пешеходы должны идти навстречу движению транспортных средств.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3" name="Рисунок 2" descr="img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3848" y="2708920"/>
            <a:ext cx="5356473" cy="37816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p141_c09-3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4168" y="1268760"/>
            <a:ext cx="2898195" cy="4637112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6" name="Прямоугольник 5"/>
          <p:cNvSpPr/>
          <p:nvPr/>
        </p:nvSpPr>
        <p:spPr>
          <a:xfrm>
            <a:off x="179512" y="908720"/>
            <a:ext cx="5828775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  <a:p>
            <a:pPr algn="ctr"/>
            <a:r>
              <a:rPr lang="ru-RU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Будьте счастливы</a:t>
            </a:r>
          </a:p>
          <a:p>
            <a:pPr algn="ctr"/>
            <a:r>
              <a:rPr lang="ru-RU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и здоровы!</a:t>
            </a:r>
            <a:endParaRPr lang="ru-RU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_4a8f6dc43f8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7238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0"/>
            <a:ext cx="6012160" cy="193899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При движении по обочинам или краю проезжей части в темное время суток или в условиях недостаточной видимости пешеходам рекомендуется иметь при себе предметы со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световозвращающими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элементами и обеспечивать видимость этих предметов водителями транспортных средств.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fev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584" y="764704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187624" y="692696"/>
            <a:ext cx="655272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Группы детей разрешается водить только по тротуарам и пешеходным дорожкам, а при их отсутствии — и по обочинам, но лишь в светлое время суток и только в сопровождении взрослых.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pesheh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1800" y="2204864"/>
            <a:ext cx="3562837" cy="43367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1901</TotalTime>
  <Words>586</Words>
  <Application>Microsoft Office PowerPoint</Application>
  <PresentationFormat>Экран (4:3)</PresentationFormat>
  <Paragraphs>89</Paragraphs>
  <Slides>61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61</vt:i4>
      </vt:variant>
    </vt:vector>
  </HeadingPairs>
  <TitlesOfParts>
    <vt:vector size="6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«Разрешается  или  запрещается»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Какой цифрой обозначен знак “Пешеходный переход”? </vt:lpstr>
      <vt:lpstr>Слайд 35</vt:lpstr>
      <vt:lpstr>Слайд 36</vt:lpstr>
      <vt:lpstr>Слайд 37</vt:lpstr>
      <vt:lpstr>Слайд 38</vt:lpstr>
      <vt:lpstr>Переходя дорогу, куда нужно посмотреть сначала, куда потом?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Nabster</dc:creator>
  <cp:lastModifiedBy>К</cp:lastModifiedBy>
  <cp:revision>160</cp:revision>
  <dcterms:created xsi:type="dcterms:W3CDTF">2013-07-14T04:22:44Z</dcterms:created>
  <dcterms:modified xsi:type="dcterms:W3CDTF">2015-10-08T05:42:49Z</dcterms:modified>
</cp:coreProperties>
</file>