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39" r:id="rId3"/>
    <p:sldId id="335" r:id="rId4"/>
    <p:sldId id="340" r:id="rId5"/>
    <p:sldId id="257" r:id="rId6"/>
    <p:sldId id="258" r:id="rId7"/>
    <p:sldId id="341" r:id="rId8"/>
    <p:sldId id="265" r:id="rId9"/>
    <p:sldId id="326" r:id="rId10"/>
    <p:sldId id="342" r:id="rId11"/>
    <p:sldId id="343" r:id="rId12"/>
    <p:sldId id="344" r:id="rId13"/>
    <p:sldId id="266" r:id="rId14"/>
    <p:sldId id="328" r:id="rId15"/>
    <p:sldId id="336" r:id="rId16"/>
    <p:sldId id="345" r:id="rId17"/>
    <p:sldId id="346" r:id="rId18"/>
    <p:sldId id="347" r:id="rId19"/>
    <p:sldId id="259" r:id="rId20"/>
    <p:sldId id="260" r:id="rId21"/>
    <p:sldId id="261" r:id="rId22"/>
    <p:sldId id="262" r:id="rId23"/>
    <p:sldId id="263" r:id="rId24"/>
    <p:sldId id="348" r:id="rId25"/>
    <p:sldId id="349" r:id="rId26"/>
    <p:sldId id="267" r:id="rId27"/>
    <p:sldId id="268" r:id="rId28"/>
    <p:sldId id="332" r:id="rId29"/>
    <p:sldId id="269" r:id="rId30"/>
    <p:sldId id="270" r:id="rId31"/>
    <p:sldId id="331" r:id="rId32"/>
    <p:sldId id="271" r:id="rId33"/>
    <p:sldId id="277" r:id="rId34"/>
    <p:sldId id="272" r:id="rId35"/>
    <p:sldId id="330" r:id="rId36"/>
    <p:sldId id="273" r:id="rId37"/>
    <p:sldId id="275" r:id="rId38"/>
    <p:sldId id="276" r:id="rId39"/>
    <p:sldId id="274" r:id="rId40"/>
    <p:sldId id="278" r:id="rId41"/>
    <p:sldId id="279" r:id="rId42"/>
    <p:sldId id="280" r:id="rId43"/>
    <p:sldId id="281" r:id="rId44"/>
    <p:sldId id="333" r:id="rId45"/>
    <p:sldId id="334" r:id="rId46"/>
    <p:sldId id="282" r:id="rId47"/>
    <p:sldId id="283" r:id="rId48"/>
    <p:sldId id="284" r:id="rId49"/>
    <p:sldId id="285" r:id="rId50"/>
    <p:sldId id="286" r:id="rId51"/>
    <p:sldId id="287" r:id="rId52"/>
    <p:sldId id="288" r:id="rId53"/>
    <p:sldId id="289" r:id="rId54"/>
    <p:sldId id="290" r:id="rId55"/>
    <p:sldId id="291" r:id="rId56"/>
    <p:sldId id="292" r:id="rId57"/>
    <p:sldId id="293" r:id="rId58"/>
    <p:sldId id="294" r:id="rId59"/>
    <p:sldId id="295" r:id="rId60"/>
    <p:sldId id="296" r:id="rId61"/>
    <p:sldId id="297" r:id="rId62"/>
    <p:sldId id="337" r:id="rId63"/>
    <p:sldId id="338" r:id="rId64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5/12/2016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fonstola.ru-1509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5400" y="2209800"/>
            <a:ext cx="7848600" cy="213677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«Правила дорожного движения: требования к движению велосипедов и мопедов»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AJL1KZpan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5400" y="228600"/>
            <a:ext cx="6629400" cy="561427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57200" y="6019800"/>
            <a:ext cx="25357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Велосипед "Кенгуру"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ov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22537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33400" y="381000"/>
            <a:ext cx="28117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Велосипед типа "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safety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"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omen_vintage_bicycle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438586026_fakty-o-velosipeda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6728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765281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1d6cd6b0b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57400" y="457200"/>
            <a:ext cx="525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История мопеда</a:t>
            </a:r>
            <a:endParaRPr lang="ru-RU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147659_678e79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1192402_3571750_Hildebrand__Wolfmueller_Hildebrand__Wolfmueller_18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000" y="95250"/>
            <a:ext cx="8890000" cy="6667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erner_230_cc_19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_20365b0e8a8cc18a51d872d179da63e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588" y="1"/>
            <a:ext cx="9147588" cy="68553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age003_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075" y="1524000"/>
            <a:ext cx="8985850" cy="381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6_01b2882b8012de339b41a3a8b8c04fe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971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awa_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g4JeUMIYU3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0"/>
            <a:ext cx="8382000" cy="66636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350653305_moped-kastom-smc-salt-shaker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artleo.com-73728.jpg"/>
          <p:cNvPicPr>
            <a:picLocks noChangeAspect="1"/>
          </p:cNvPicPr>
          <p:nvPr/>
        </p:nvPicPr>
        <p:blipFill>
          <a:blip r:embed="rId2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048000" y="381000"/>
            <a:ext cx="31773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Общие положения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990600" y="1600200"/>
            <a:ext cx="746760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Велосипед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— транспортное средство, имеющее два колеса или более и приводимое в движение мускульной силой людей, находящихся на нем.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Водитель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— лицо, управляющее каким-либо транспортным средством.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Транспортное средство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— устройство, предназначенное для перевозки по дорогам людей, грузов или оборудования, установленного на нем.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Участник дорожного движения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— лицо, принимающее непосредственное участие в процессе движения в качестве водителя, пешехода, пассажира транспортного средства.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63a81f01567c7ec569fe57499f16342_700_0_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5708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onstola.ru-1509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600200" y="2590800"/>
            <a:ext cx="7315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Дополнительные требования к движению велосипедистов и водителей мопедов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x_500_300_1379909413_velodorojk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0417" name="Rectangle 1"/>
          <p:cNvSpPr>
            <a:spLocks noChangeArrowheads="1"/>
          </p:cNvSpPr>
          <p:nvPr/>
        </p:nvSpPr>
        <p:spPr bwMode="auto">
          <a:xfrm>
            <a:off x="152400" y="235059"/>
            <a:ext cx="68580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Движение велосипедистов в возрасте старше 14 лет должно осуществляться по велосипедной,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велопешеходной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дорожкам или полосе для велосипедистов.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42563_30498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322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loud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9393" name="Rectangle 1"/>
          <p:cNvSpPr>
            <a:spLocks noChangeArrowheads="1"/>
          </p:cNvSpPr>
          <p:nvPr/>
        </p:nvSpPr>
        <p:spPr bwMode="auto">
          <a:xfrm>
            <a:off x="685800" y="577334"/>
            <a:ext cx="784860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Допускается движение велосипедистов в возрасте старше 14 лет:</a:t>
            </a:r>
            <a:endParaRPr kumimoji="0" lang="ru-RU" sz="2400" b="0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400" b="0" i="0" u="sng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правому краю проезжей части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- в следующих случаях:</a:t>
            </a:r>
            <a:endParaRPr kumimoji="0" lang="ru-RU" sz="2400" b="0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отсутствуют велосипедная и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велопешеходная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дорожки, полоса для велосипедистов либо отсутствует возможность двигаться по ним;</a:t>
            </a:r>
            <a:endParaRPr kumimoji="0" lang="ru-RU" sz="2400" b="0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габаритная ширина велосипеда, прицепа к нему либо перевозимого груза превышает 1 м;</a:t>
            </a:r>
            <a:endParaRPr kumimoji="0" lang="ru-RU" sz="2400" b="0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движение велосипедистов осуществляется в колоннах;</a:t>
            </a:r>
            <a:endParaRPr kumimoji="0" lang="ru-RU" sz="2400" b="0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sz="2400" b="0" i="0" u="sng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400" b="0" i="0" u="sng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обочине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- в случае, если отсутствуют велосипедная и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велопешеходная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дорожки, полоса для велосипедистов либо отсутствует возможность двигаться по ним или по правому краю проезжей части;</a:t>
            </a:r>
            <a:endParaRPr kumimoji="0" lang="ru-RU" sz="2400" b="0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e94a2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62400" y="274638"/>
            <a:ext cx="4953000" cy="2468562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История велосипеда</a:t>
            </a:r>
            <a:endParaRPr lang="ru-RU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loud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38200" y="838200"/>
            <a:ext cx="74676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4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тротуару или пешеходной дорожке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- в следующих случаях:</a:t>
            </a:r>
            <a:endPara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отсутствуют велосипедная и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велопешеходная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дорожки, полоса для велосипедистов либо отсутствует возможность двигаться по ним, а также по правому краю проезжей части или обочине;</a:t>
            </a:r>
            <a:endPara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велосипедист сопровождает велосипедиста в возрасте до 7 лет либо перевозит ребенка в возрасте до 7 лет на дополнительном сиденье, в велоколяске или в прицепе, предназначенном для эксплуатации с велосипедом.</a:t>
            </a:r>
            <a:endPara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g1024_3876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or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667000" y="3505200"/>
            <a:ext cx="6324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Движение велосипедистов в возрасте </a:t>
            </a:r>
          </a:p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от 7 до 14 лет должно осуществляться только по тротуарам, пешеходным, велосипедным и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велопешеходным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дорожкам, а также в пределах пешеходных зон.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9507515542105936_437ee7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60896_1_3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67507" cy="6858000"/>
          </a:xfrm>
          <a:prstGeom prst="rect">
            <a:avLst/>
          </a:prstGeom>
        </p:spPr>
      </p:pic>
      <p:sp>
        <p:nvSpPr>
          <p:cNvPr id="56321" name="Rectangle 1"/>
          <p:cNvSpPr>
            <a:spLocks noChangeArrowheads="1"/>
          </p:cNvSpPr>
          <p:nvPr/>
        </p:nvSpPr>
        <p:spPr bwMode="auto">
          <a:xfrm>
            <a:off x="0" y="228600"/>
            <a:ext cx="7620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Движение велосипедистов в возрасте младше 7 лет должно осуществляться только по тротуарам, пешеходным и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велопешеходным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дорожкам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(на стороне для движения пешеходов),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 также в пределах пешеходных зон.</a:t>
            </a:r>
            <a:endParaRPr kumimoji="0" lang="ru-RU" sz="2400" b="0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velo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Bicycles-roads_1920x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5297" name="Rectangle 1"/>
          <p:cNvSpPr>
            <a:spLocks noChangeArrowheads="1"/>
          </p:cNvSpPr>
          <p:nvPr/>
        </p:nvSpPr>
        <p:spPr bwMode="auto">
          <a:xfrm>
            <a:off x="609600" y="718066"/>
            <a:ext cx="777240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 движении велосипедистов по правому краю проезжей части в случаях, предусмотренных настоящими Правилами, велосипедисты должны двигаться только в один ряд.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Допускается движение колонны велосипедистов в два ряда в случае, если габаритная ширина велосипедов не превышает 0,75 м.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Колонна велосипедистов должна быть разделена на группы по 10 велосипедистов в случае однорядного движения либо на группы по 10 пар в случае двухрядного движения. Для облегчения обгона расстояние между группами должно составлять 80 - 100 м.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3_2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750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onstola.ru-1509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4273" name="Rectangle 1"/>
          <p:cNvSpPr>
            <a:spLocks noChangeArrowheads="1"/>
          </p:cNvSpPr>
          <p:nvPr/>
        </p:nvSpPr>
        <p:spPr bwMode="auto">
          <a:xfrm>
            <a:off x="1905000" y="1524000"/>
            <a:ext cx="70104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Если движение велосипедиста по тротуару, пешеходной дорожке, обочине или в пределах пешеходных зон подвергает опасности или создает помехи для движения иных лиц, велосипедист должен спешиться и руководствоваться требованиями, предусмотренными настоящими Правилами для движения пешеходов.</a:t>
            </a:r>
            <a:endParaRPr kumimoji="0" lang="ru-RU" sz="24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leonardo-da-vinch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jrIpWB2Rb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artleo.com-737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9153" name="Rectangle 1"/>
          <p:cNvSpPr>
            <a:spLocks noChangeArrowheads="1"/>
          </p:cNvSpPr>
          <p:nvPr/>
        </p:nvSpPr>
        <p:spPr bwMode="auto">
          <a:xfrm>
            <a:off x="1371600" y="1995353"/>
            <a:ext cx="6858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Водители мопедов должны двигаться по правому краю проезжей части в один ряд либо по полосе для велосипедистов.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Допускается движение водителей мопедов по обочине, если это не создает помех пешеходам.</a:t>
            </a:r>
            <a:endParaRPr kumimoji="0" lang="ru-RU" sz="24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allpaper-strange-funny-weird-crazy-absurd-awesome-6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artleo.com-737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838200" y="120134"/>
            <a:ext cx="7620000" cy="637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Велосипедистам и водителям мопедов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запрещается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sz="24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управлять велосипедом, мопедом, не держась за руль хотя бы одной рукой;</a:t>
            </a:r>
            <a:endParaRPr kumimoji="0" lang="ru-RU" sz="24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перевозить груз, который выступает более чем на 0,5 м по длине или ширине за габариты, или груз, мешающий управлению;</a:t>
            </a:r>
            <a:endParaRPr kumimoji="0" lang="ru-RU" sz="24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перевозить пассажиров, если это не предусмотрено конструкцией транспортного средства;</a:t>
            </a:r>
            <a:endParaRPr kumimoji="0" lang="ru-RU" sz="24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перевозить детей до 7 лет при отсутствии специально оборудованных для них мест;</a:t>
            </a:r>
            <a:endParaRPr kumimoji="0" lang="ru-RU" sz="24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поворачивать налево или разворачиваться на дорогах с трамвайным движением и на дорогах, имеющих более одной полосы для движения в данном направлении;</a:t>
            </a:r>
            <a:endParaRPr kumimoji="0" lang="ru-RU" sz="24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двигаться по дороге без застегнутого мотошлема (для водителей мопедов);</a:t>
            </a:r>
            <a:endParaRPr kumimoji="0" lang="ru-RU" sz="24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пересекать дорогу по пешеходным переходам.</a:t>
            </a:r>
            <a:endParaRPr kumimoji="0" lang="ru-RU" sz="24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96196434_14d3d4a49e3c5101a2d13911743d67f4_8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Fv6N9L-NF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-7570"/>
            <a:ext cx="9133929" cy="6865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onstola.ru-1399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onstola.ru-1509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828800" y="2133600"/>
            <a:ext cx="6934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Запрещается буксировка велосипедов и мопедов,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 также буксировка велосипедами и мопедами,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кроме буксировки прицепа, предназначенного для эксплуатации с велосипедом или мопедом.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1524000" y="228600"/>
            <a:ext cx="61722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i="0" u="none" strike="noStrike" cap="none" normalizeH="0" baseline="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ea typeface="SimHei" pitchFamily="49" charset="-122"/>
                <a:cs typeface="Times New Roman" pitchFamily="18" charset="0"/>
              </a:rPr>
              <a:t>При движении в темное время суток или в условиях недостаточной видимости велосипедистам и водителям мопедов рекомендуется иметь при себе предметы со световозвращающими элементами и обеспечивать видимость этих предметов водителями других транспортных средств</a:t>
            </a:r>
            <a:r>
              <a:rPr kumimoji="0" lang="ru-RU" sz="2400" b="1" i="0" u="none" strike="noStrike" cap="none" normalizeH="0" baseline="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ea typeface="SimHei" pitchFamily="49" charset="-122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orod-mashiny-vecher-a61a4a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arly_63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4319" y="0"/>
            <a:ext cx="9168319" cy="68398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onstola.ru-1509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76400" y="2133600"/>
            <a:ext cx="7315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Сигналы велосипедистов и водителей мопедов на дороге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decf4bf613c9451e70db3d57b7acf7c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6187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022c91b0fa513bb08c4d10b5635cd7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58654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90600" y="228600"/>
            <a:ext cx="7315200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1. При движении по дороге велосипедист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А) 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может ехать, не держась за руль в том случае, если вблизи нет других транспортных средств;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ru-RU" sz="24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Б) не имеет права бросать руль;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ru-RU" sz="24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В) может не держаться за руль, но обе ноги должны быть на педали.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4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4553745230597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2192" y="0"/>
            <a:ext cx="9156192" cy="685799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2667000"/>
            <a:ext cx="4495800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Можно ли на велосипеде перевозить пассажиров?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А) Да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(если да, то при каких условиях?);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ru-RU" sz="24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Б) Нет.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muzhchina_gornyy_bayk_velosipedist_81233_3840x24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28600" y="838200"/>
            <a:ext cx="6629400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3. В каком возрасте разрешается выезжать на велосипеде на дорогу общего пользования?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А) не моложе 10 лет;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ru-RU" sz="24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Б) с 14 лет;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ru-RU" sz="24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В) с 16 лет.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4" dur="indefinite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fons.ru-312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95400" y="685800"/>
            <a:ext cx="65532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4. Разрешена ли буксировка велосипеда другим велосипедом или мопедом?</a:t>
            </a:r>
          </a:p>
          <a:p>
            <a:pPr>
              <a:buFont typeface="Wingdings" pitchFamily="2" charset="2"/>
              <a:buNone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None/>
            </a:pP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А) Разрешается, потому что волнуется мама и надо быстрее домой.</a:t>
            </a:r>
          </a:p>
          <a:p>
            <a:pPr>
              <a:buFont typeface="Wingdings" pitchFamily="2" charset="2"/>
              <a:buNone/>
            </a:pPr>
            <a:endParaRPr lang="ru-RU" sz="24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None/>
            </a:pP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Б) Не разрешается.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>
                                      <p:cBhvr override="childStyl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426696478_imagesbase.ru-16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505200" y="2895600"/>
            <a:ext cx="56388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5. Каким правилам подчиняется велосипедист, если он ведет велосипед руками?</a:t>
            </a:r>
          </a:p>
          <a:p>
            <a:pPr>
              <a:buFont typeface="Wingdings" pitchFamily="2" charset="2"/>
              <a:buNone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None/>
            </a:pP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А) Правилам водителей.</a:t>
            </a:r>
          </a:p>
          <a:p>
            <a:pPr>
              <a:buFont typeface="Wingdings" pitchFamily="2" charset="2"/>
              <a:buNone/>
            </a:pPr>
            <a:endParaRPr lang="ru-RU" sz="24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None/>
            </a:pP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Б) Правилам пешеходов.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>
                                      <p:cBhvr override="childStyl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age_5610071314263136919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33400" y="304800"/>
            <a:ext cx="7391400" cy="2384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6. Правила требуют, чтобы у велосипеда были исправны:</a:t>
            </a:r>
          </a:p>
          <a:p>
            <a:pPr>
              <a:buFont typeface="Wingdings" pitchFamily="2" charset="2"/>
              <a:buNone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None/>
            </a:pP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А) Цепь, звуковой сигнал, тормоз.</a:t>
            </a:r>
          </a:p>
          <a:p>
            <a:pPr>
              <a:buFont typeface="Wingdings" pitchFamily="2" charset="2"/>
              <a:buNone/>
            </a:pPr>
            <a:endParaRPr lang="ru-RU" sz="24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None/>
            </a:pP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Б) Педали.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>
                                      <p:cBhvr override="childStyl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age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667000" y="152400"/>
            <a:ext cx="62484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7. Расскажите порядок оказания первой помощи при переломе: </a:t>
            </a:r>
          </a:p>
          <a:p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А) обеспечить неподвижность повреждённой конечности </a:t>
            </a:r>
          </a:p>
          <a:p>
            <a:endParaRPr lang="ru-RU" sz="2400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Б) обратиться к врачу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tumblr_m9bzldxLuf1rdvzeho1_12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19200" y="381000"/>
            <a:ext cx="7086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 8. Где и какие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световозвращающие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элементы должны быть на велосипеде? </a:t>
            </a:r>
          </a:p>
          <a:p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Спереди - белого цвета, сзади – красного, а с боков – оранжевые.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aj6EnK3hI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6600" y="1047750"/>
            <a:ext cx="7670800" cy="4762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velosipedist-na-gor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66800" y="304800"/>
            <a:ext cx="71628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9. Расскажи что нужно проверить перед использованием велосипеда?</a:t>
            </a: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Исправность тормозов рулевого управления давление в колесах и крепление седла 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419600" y="457200"/>
            <a:ext cx="4419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10. Как называется наиболее популярная велогонка Мира? </a:t>
            </a: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Тур де Франс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artleo.com-737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43000" y="838200"/>
            <a:ext cx="71628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Внимание!</a:t>
            </a:r>
          </a:p>
          <a:p>
            <a:pPr algn="ctr"/>
            <a:endParaRPr lang="ru-RU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Все трюки на фото, выполнены профессионалами или при помощи фотомонтажа, для вашей защиты и безопасности вашего окружения не пытайтесь повторить увиденное!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mota_ru_1081711-1024x6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43000" y="381000"/>
            <a:ext cx="7086599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latin typeface="Times New Roman" pitchFamily="18" charset="0"/>
                <a:cs typeface="Times New Roman" pitchFamily="18" charset="0"/>
              </a:rPr>
              <a:t>Спасибо </a:t>
            </a:r>
          </a:p>
          <a:p>
            <a:pPr algn="ctr"/>
            <a:r>
              <a:rPr lang="ru-RU" sz="54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latin typeface="Times New Roman" pitchFamily="18" charset="0"/>
                <a:cs typeface="Times New Roman" pitchFamily="18" charset="0"/>
              </a:rPr>
              <a:t>за </a:t>
            </a:r>
          </a:p>
          <a:p>
            <a:pPr algn="ctr"/>
            <a:r>
              <a:rPr lang="ru-RU" sz="54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latin typeface="Times New Roman" pitchFamily="18" charset="0"/>
                <a:cs typeface="Times New Roman" pitchFamily="18" charset="0"/>
              </a:rPr>
              <a:t>внимание!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ike-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ffac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QIA04Jn7xu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862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760</TotalTime>
  <Words>738</Words>
  <Application>Microsoft Office PowerPoint</Application>
  <PresentationFormat>Экран (4:3)</PresentationFormat>
  <Paragraphs>111</Paragraphs>
  <Slides>63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63</vt:i4>
      </vt:variant>
    </vt:vector>
  </HeadingPairs>
  <TitlesOfParts>
    <vt:vector size="64" baseType="lpstr">
      <vt:lpstr>Office Theme</vt:lpstr>
      <vt:lpstr>«Правила дорожного движения: требования к движению велосипедов и мопедов» </vt:lpstr>
      <vt:lpstr>Слайд 2</vt:lpstr>
      <vt:lpstr>История велосипеда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</dc:creator>
  <cp:lastModifiedBy>Video</cp:lastModifiedBy>
  <cp:revision>74</cp:revision>
  <dcterms:created xsi:type="dcterms:W3CDTF">2016-05-10T04:31:25Z</dcterms:created>
  <dcterms:modified xsi:type="dcterms:W3CDTF">2016-05-12T08:50:35Z</dcterms:modified>
</cp:coreProperties>
</file>